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5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" y="2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6B0CA-FD98-42DE-A33B-ED0632363627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F941-7094-47D3-A1B5-901F4A4651B9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5567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6B0CA-FD98-42DE-A33B-ED0632363627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F941-7094-47D3-A1B5-901F4A465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77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6B0CA-FD98-42DE-A33B-ED0632363627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F941-7094-47D3-A1B5-901F4A465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3079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6B0CA-FD98-42DE-A33B-ED0632363627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F941-7094-47D3-A1B5-901F4A4651B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262557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6B0CA-FD98-42DE-A33B-ED0632363627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F941-7094-47D3-A1B5-901F4A465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4168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6B0CA-FD98-42DE-A33B-ED0632363627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F941-7094-47D3-A1B5-901F4A4651B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06084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6B0CA-FD98-42DE-A33B-ED0632363627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F941-7094-47D3-A1B5-901F4A465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0024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6B0CA-FD98-42DE-A33B-ED0632363627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F941-7094-47D3-A1B5-901F4A465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5492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6B0CA-FD98-42DE-A33B-ED0632363627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F941-7094-47D3-A1B5-901F4A465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485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6B0CA-FD98-42DE-A33B-ED0632363627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F941-7094-47D3-A1B5-901F4A465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916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6B0CA-FD98-42DE-A33B-ED0632363627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F941-7094-47D3-A1B5-901F4A465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486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6B0CA-FD98-42DE-A33B-ED0632363627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F941-7094-47D3-A1B5-901F4A465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412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6B0CA-FD98-42DE-A33B-ED0632363627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F941-7094-47D3-A1B5-901F4A465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162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6B0CA-FD98-42DE-A33B-ED0632363627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F941-7094-47D3-A1B5-901F4A465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923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6B0CA-FD98-42DE-A33B-ED0632363627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F941-7094-47D3-A1B5-901F4A465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942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6B0CA-FD98-42DE-A33B-ED0632363627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F941-7094-47D3-A1B5-901F4A465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36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6B0CA-FD98-42DE-A33B-ED0632363627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F941-7094-47D3-A1B5-901F4A465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219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4C6B0CA-FD98-42DE-A33B-ED0632363627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017F941-7094-47D3-A1B5-901F4A465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0983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  <p:sldLayoutId id="2147483756" r:id="rId13"/>
    <p:sldLayoutId id="2147483757" r:id="rId14"/>
    <p:sldLayoutId id="2147483758" r:id="rId15"/>
    <p:sldLayoutId id="2147483759" r:id="rId16"/>
    <p:sldLayoutId id="214748376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>
            <a:extLst>
              <a:ext uri="{FF2B5EF4-FFF2-40B4-BE49-F238E27FC236}">
                <a16:creationId xmlns:a16="http://schemas.microsoft.com/office/drawing/2014/main" id="{7E134C76-7FB4-4BB7-9322-DD8A4B179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Snip Single Corner Rectangle 17">
            <a:extLst>
              <a:ext uri="{FF2B5EF4-FFF2-40B4-BE49-F238E27FC236}">
                <a16:creationId xmlns:a16="http://schemas.microsoft.com/office/drawing/2014/main" id="{C0C57804-4F33-4D85-AA3E-DA0F214BB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CE0C1C-C6DB-4E47-9CBE-4DF3855EB9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799"/>
            <a:ext cx="9678988" cy="3673474"/>
          </a:xfrm>
        </p:spPr>
        <p:txBody>
          <a:bodyPr>
            <a:normAutofit/>
          </a:bodyPr>
          <a:lstStyle/>
          <a:p>
            <a:r>
              <a:rPr lang="en-US" sz="6000">
                <a:solidFill>
                  <a:schemeClr val="tx2"/>
                </a:solidFill>
              </a:rPr>
              <a:t>Pandemic Open Portal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58E14D-8EFC-4A51-B506-BD437F0350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4648198"/>
            <a:ext cx="7005742" cy="114300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900">
                <a:solidFill>
                  <a:schemeClr val="tx1">
                    <a:alpha val="80000"/>
                  </a:schemeClr>
                </a:solidFill>
              </a:rPr>
              <a:t>Covid-19 Global Hackathon</a:t>
            </a:r>
          </a:p>
          <a:p>
            <a:pPr>
              <a:lnSpc>
                <a:spcPct val="90000"/>
              </a:lnSpc>
            </a:pPr>
            <a:r>
              <a:rPr lang="en-US" sz="1900">
                <a:solidFill>
                  <a:schemeClr val="tx1">
                    <a:alpha val="80000"/>
                  </a:schemeClr>
                </a:solidFill>
              </a:rPr>
              <a:t>Oscar DeLeon</a:t>
            </a:r>
          </a:p>
          <a:p>
            <a:pPr>
              <a:lnSpc>
                <a:spcPct val="90000"/>
              </a:lnSpc>
            </a:pPr>
            <a:r>
              <a:rPr lang="en-US" sz="1900">
                <a:solidFill>
                  <a:schemeClr val="tx1">
                    <a:alpha val="80000"/>
                  </a:schemeClr>
                </a:solidFill>
              </a:rPr>
              <a:t>March 29,2020</a:t>
            </a:r>
          </a:p>
        </p:txBody>
      </p:sp>
    </p:spTree>
    <p:extLst>
      <p:ext uri="{BB962C8B-B14F-4D97-AF65-F5344CB8AC3E}">
        <p14:creationId xmlns:p14="http://schemas.microsoft.com/office/powerpoint/2010/main" val="33733339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nip Diagonal Corner Rectangle 6">
            <a:extLst>
              <a:ext uri="{FF2B5EF4-FFF2-40B4-BE49-F238E27FC236}">
                <a16:creationId xmlns:a16="http://schemas.microsoft.com/office/drawing/2014/main" id="{AD2D45C7-2E37-44FD-AC77-116CD14B9E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25" y="2"/>
            <a:ext cx="12191075" cy="6857998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002">
            <a:schemeClr val="dk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0" name="Snip Single Corner Rectangle 17">
            <a:extLst>
              <a:ext uri="{FF2B5EF4-FFF2-40B4-BE49-F238E27FC236}">
                <a16:creationId xmlns:a16="http://schemas.microsoft.com/office/drawing/2014/main" id="{1FF88480-2CF1-4C54-8CE3-2CA9CD9FF8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5DA1841-E555-4631-8DCB-B5AD5E7D7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tx2"/>
                </a:solidFill>
              </a:rPr>
              <a:t>Online prototype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0AFD2-6226-4BB1-A9F3-0426557E23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3615267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Visit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http://pop.techbuiltempire.com</a:t>
            </a:r>
          </a:p>
        </p:txBody>
      </p:sp>
    </p:spTree>
    <p:extLst>
      <p:ext uri="{BB962C8B-B14F-4D97-AF65-F5344CB8AC3E}">
        <p14:creationId xmlns:p14="http://schemas.microsoft.com/office/powerpoint/2010/main" val="41991487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6986E-7E5E-4EC5-95A1-8321BBA14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</p:spPr>
        <p:txBody>
          <a:bodyPr>
            <a:normAutofit/>
          </a:bodyPr>
          <a:lstStyle/>
          <a:p>
            <a:r>
              <a:rPr lang="en-US"/>
              <a:t>mission statement</a:t>
            </a:r>
            <a:endParaRPr lang="en-US" dirty="0"/>
          </a:p>
        </p:txBody>
      </p:sp>
      <p:pic>
        <p:nvPicPr>
          <p:cNvPr id="7" name="Graphic 6" descr="Connections">
            <a:extLst>
              <a:ext uri="{FF2B5EF4-FFF2-40B4-BE49-F238E27FC236}">
                <a16:creationId xmlns:a16="http://schemas.microsoft.com/office/drawing/2014/main" id="{8DC08B8D-37EE-498D-B818-F26CE9C95A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55676" y="733647"/>
            <a:ext cx="3575884" cy="3575884"/>
          </a:xfrm>
          <a:prstGeom prst="rect">
            <a:avLst/>
          </a:prstGeom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071CEF-5458-481D-A76F-FFBF3692A9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1306" y="733647"/>
            <a:ext cx="5745218" cy="3575884"/>
          </a:xfrm>
        </p:spPr>
        <p:txBody>
          <a:bodyPr>
            <a:normAutofit/>
          </a:bodyPr>
          <a:lstStyle/>
          <a:p>
            <a:r>
              <a:rPr lang="en-US" dirty="0"/>
              <a:t>Centralize the coordination and cooperation among citizens, private organizations, and government personnel in a manner that drastically reduces the response times of both local and cross-regional pandemic support efforts.</a:t>
            </a:r>
          </a:p>
        </p:txBody>
      </p:sp>
    </p:spTree>
    <p:extLst>
      <p:ext uri="{BB962C8B-B14F-4D97-AF65-F5344CB8AC3E}">
        <p14:creationId xmlns:p14="http://schemas.microsoft.com/office/powerpoint/2010/main" val="743886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7">
            <a:extLst>
              <a:ext uri="{FF2B5EF4-FFF2-40B4-BE49-F238E27FC236}">
                <a16:creationId xmlns:a16="http://schemas.microsoft.com/office/drawing/2014/main" id="{56D131F1-A2D1-4005-A4D4-3E6CED0BFE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F4662F-FDEB-4CE7-8F64-CC82657DF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4799010"/>
            <a:ext cx="9269412" cy="1155267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Frontline support submissions</a:t>
            </a:r>
          </a:p>
        </p:txBody>
      </p:sp>
      <p:sp>
        <p:nvSpPr>
          <p:cNvPr id="13" name="Snip Diagonal Corner Rectangle 21">
            <a:extLst>
              <a:ext uri="{FF2B5EF4-FFF2-40B4-BE49-F238E27FC236}">
                <a16:creationId xmlns:a16="http://schemas.microsoft.com/office/drawing/2014/main" id="{81A7082F-8898-45F9-9051-28EFBA30FD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88824" cy="4572000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tx1">
              <a:alpha val="37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1C198FA-4CCC-49A5-938F-8973F569ADE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43718" y="265448"/>
            <a:ext cx="5407429" cy="4035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332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7">
            <a:extLst>
              <a:ext uri="{FF2B5EF4-FFF2-40B4-BE49-F238E27FC236}">
                <a16:creationId xmlns:a16="http://schemas.microsoft.com/office/drawing/2014/main" id="{56D131F1-A2D1-4005-A4D4-3E6CED0BFE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F4662F-FDEB-4CE7-8F64-CC82657DF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4799010"/>
            <a:ext cx="9269412" cy="1155267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Volunteer signup</a:t>
            </a:r>
          </a:p>
        </p:txBody>
      </p:sp>
      <p:sp>
        <p:nvSpPr>
          <p:cNvPr id="13" name="Snip Diagonal Corner Rectangle 21">
            <a:extLst>
              <a:ext uri="{FF2B5EF4-FFF2-40B4-BE49-F238E27FC236}">
                <a16:creationId xmlns:a16="http://schemas.microsoft.com/office/drawing/2014/main" id="{81A7082F-8898-45F9-9051-28EFBA30FD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88824" cy="4572000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tx1">
              <a:alpha val="37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024BFAB-68C8-4F3D-B144-843C2FF09F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0282" y="84364"/>
            <a:ext cx="7868069" cy="431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051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8">
            <a:extLst>
              <a:ext uri="{FF2B5EF4-FFF2-40B4-BE49-F238E27FC236}">
                <a16:creationId xmlns:a16="http://schemas.microsoft.com/office/drawing/2014/main" id="{8FD48FB1-66D8-4676-B0AA-C139A1DB78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0">
            <a:extLst>
              <a:ext uri="{FF2B5EF4-FFF2-40B4-BE49-F238E27FC236}">
                <a16:creationId xmlns:a16="http://schemas.microsoft.com/office/drawing/2014/main" id="{F033F5AE-6728-4F19-8DED-658E674B3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2">
            <a:extLst>
              <a:ext uri="{FF2B5EF4-FFF2-40B4-BE49-F238E27FC236}">
                <a16:creationId xmlns:a16="http://schemas.microsoft.com/office/drawing/2014/main" id="{82C7D74A-18BA-4709-A808-44E8815C4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4">
            <a:extLst>
              <a:ext uri="{FF2B5EF4-FFF2-40B4-BE49-F238E27FC236}">
                <a16:creationId xmlns:a16="http://schemas.microsoft.com/office/drawing/2014/main" id="{B5164A3F-1561-4039-8185-AB0EEB713E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16">
            <a:extLst>
              <a:ext uri="{FF2B5EF4-FFF2-40B4-BE49-F238E27FC236}">
                <a16:creationId xmlns:a16="http://schemas.microsoft.com/office/drawing/2014/main" id="{2A35DB53-42BE-460E-9CA1-1294C9846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28" name="Rectangle 18">
            <a:extLst>
              <a:ext uri="{FF2B5EF4-FFF2-40B4-BE49-F238E27FC236}">
                <a16:creationId xmlns:a16="http://schemas.microsoft.com/office/drawing/2014/main" id="{ED2D7C63-562A-41C7-892E-0C73F5D59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33301D-6EC6-4459-9884-F016D061F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2612" y="685800"/>
            <a:ext cx="5256213" cy="177800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dirty="0"/>
              <a:t>Frontline support needs</a:t>
            </a:r>
          </a:p>
        </p:txBody>
      </p:sp>
      <p:grpSp>
        <p:nvGrpSpPr>
          <p:cNvPr id="29" name="Group 20">
            <a:extLst>
              <a:ext uri="{FF2B5EF4-FFF2-40B4-BE49-F238E27FC236}">
                <a16:creationId xmlns:a16="http://schemas.microsoft.com/office/drawing/2014/main" id="{6DF25E23-BE15-4E36-A700-59F0CE8C54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CE9353A-F333-4305-BED0-D126D75F5D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2">
              <a:extLst>
                <a:ext uri="{FF2B5EF4-FFF2-40B4-BE49-F238E27FC236}">
                  <a16:creationId xmlns:a16="http://schemas.microsoft.com/office/drawing/2014/main" id="{95D1D327-6D34-4AB1-BBCB-FFD18B927B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C3D4CCB5-F27F-4868-B1D4-55D8654F07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55F00F96-8833-4C32-AD31-05286BC800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22EE3D4-FE2C-4B01-BC8C-3CE2C6CC11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81039AF4-B334-4823-850F-48DB243164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6019" y="8467"/>
            <a:ext cx="64757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2979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1298746-45D4-45BA-B467-3785366EE0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6C0FD71-173E-4AC1-A9F7-7A34DE0C2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1"/>
            <a:ext cx="4653464" cy="68580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  <a:effectLst>
            <a:innerShdw blurRad="57150" dist="381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741765-A849-47BB-8BB3-5083697F1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1536192"/>
            <a:ext cx="3652266" cy="4042283"/>
          </a:xfrm>
        </p:spPr>
        <p:txBody>
          <a:bodyPr anchor="t">
            <a:normAutofit/>
          </a:bodyPr>
          <a:lstStyle/>
          <a:p>
            <a:r>
              <a:rPr lang="en-US" sz="3200" dirty="0">
                <a:solidFill>
                  <a:srgbClr val="FFFFFF"/>
                </a:solidFill>
              </a:rPr>
              <a:t>System notifications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1E062D-1E9E-4F7C-ACC9-2BF7BDA8AB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1862" y="1536192"/>
            <a:ext cx="6252750" cy="4042283"/>
          </a:xfrm>
        </p:spPr>
        <p:txBody>
          <a:bodyPr anchor="t">
            <a:normAutofit/>
          </a:bodyPr>
          <a:lstStyle/>
          <a:p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Congratulations!</a:t>
            </a:r>
            <a:br>
              <a:rPr lang="en-US" dirty="0">
                <a:solidFill>
                  <a:schemeClr val="tx1">
                    <a:lumMod val="95000"/>
                  </a:schemeClr>
                </a:solidFill>
              </a:rPr>
            </a:br>
            <a:br>
              <a:rPr lang="en-US" dirty="0">
                <a:solidFill>
                  <a:schemeClr val="tx1">
                    <a:lumMod val="95000"/>
                  </a:schemeClr>
                </a:solidFill>
              </a:rPr>
            </a:b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You have been assigned a work request.</a:t>
            </a:r>
            <a:br>
              <a:rPr lang="en-US" dirty="0">
                <a:solidFill>
                  <a:schemeClr val="tx1">
                    <a:lumMod val="95000"/>
                  </a:schemeClr>
                </a:solidFill>
              </a:rPr>
            </a:br>
            <a:br>
              <a:rPr lang="en-US" dirty="0">
                <a:solidFill>
                  <a:schemeClr val="tx1">
                    <a:lumMod val="95000"/>
                  </a:schemeClr>
                </a:solidFill>
              </a:rPr>
            </a:b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Please review the details here: https://#AppHome/requestDetailsPage </a:t>
            </a:r>
            <a:br>
              <a:rPr lang="en-US" dirty="0">
                <a:solidFill>
                  <a:schemeClr val="tx1">
                    <a:lumMod val="95000"/>
                  </a:schemeClr>
                </a:solidFill>
              </a:rPr>
            </a:br>
            <a:br>
              <a:rPr lang="en-US" dirty="0">
                <a:solidFill>
                  <a:schemeClr val="tx1">
                    <a:lumMod val="95000"/>
                  </a:schemeClr>
                </a:solidFill>
              </a:rPr>
            </a:b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Thanks for being a volunteer!</a:t>
            </a:r>
            <a:endParaRPr lang="en-US" sz="1800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7904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1298746-45D4-45BA-B467-3785366EE0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6C0FD71-173E-4AC1-A9F7-7A34DE0C2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1"/>
            <a:ext cx="4653464" cy="68580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  <a:effectLst>
            <a:innerShdw blurRad="57150" dist="381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741765-A849-47BB-8BB3-5083697F1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1536192"/>
            <a:ext cx="3652266" cy="4042283"/>
          </a:xfrm>
        </p:spPr>
        <p:txBody>
          <a:bodyPr anchor="t">
            <a:normAutofit/>
          </a:bodyPr>
          <a:lstStyle/>
          <a:p>
            <a:r>
              <a:rPr lang="en-US" sz="3200" dirty="0">
                <a:solidFill>
                  <a:srgbClr val="FFFFFF"/>
                </a:solidFill>
              </a:rPr>
              <a:t>System notifications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1E062D-1E9E-4F7C-ACC9-2BF7BDA8AB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1862" y="1536192"/>
            <a:ext cx="6252750" cy="4042283"/>
          </a:xfrm>
        </p:spPr>
        <p:txBody>
          <a:bodyPr anchor="t"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Hello! Our system shows that a Volunteer is currently assigned to one or more of your requests.</a:t>
            </a: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Please review the following work item and select a quick status update: http://#AppHome/requestDetailsPage </a:t>
            </a:r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0055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EB90296-CFE0-401D-9CA3-32966EC4F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8C9B4EE-7611-4ED9-B356-7BDD377C3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A4F266A-F2F7-47CD-8BBC-E3777E982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0D69C80-8919-4A32-B897-F2A21F940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427B072-CC5B-481B-9719-8CD4C54444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4609862E-48F9-45AC-8D44-67A0268A7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97986E7-0E3C-4F64-886E-935DDCB83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773033" y="1420238"/>
            <a:ext cx="4415786" cy="4751961"/>
            <a:chOff x="9206969" y="2963333"/>
            <a:chExt cx="2981858" cy="3208867"/>
          </a:xfrm>
        </p:grpSpPr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B903D17F-F79E-40E5-9563-A1CFFCC06A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A5D5775-627F-4588-82B3-905EDF2313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7D7F2A20-5DE4-4BC0-91EA-5FFE33A4D3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D536BA0-56C7-429C-B41E-B5724F0CD4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1F15726F-71BE-4007-B9B6-0A1AA0D520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F7BE7451-45B2-4D59-B0D1-9EA569A988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467"/>
            <a:ext cx="5703757" cy="6858000"/>
          </a:xfrm>
          <a:prstGeom prst="rect">
            <a:avLst/>
          </a:prstGeom>
        </p:spPr>
      </p:pic>
      <p:sp>
        <p:nvSpPr>
          <p:cNvPr id="26" name="Title 1">
            <a:extLst>
              <a:ext uri="{FF2B5EF4-FFF2-40B4-BE49-F238E27FC236}">
                <a16:creationId xmlns:a16="http://schemas.microsoft.com/office/drawing/2014/main" id="{99B0A1EA-DDC0-4D43-AF09-3CD684D2F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3831" y="22181"/>
            <a:ext cx="5256213" cy="177800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dirty="0"/>
              <a:t>Work finalization</a:t>
            </a:r>
          </a:p>
        </p:txBody>
      </p:sp>
    </p:spTree>
    <p:extLst>
      <p:ext uri="{BB962C8B-B14F-4D97-AF65-F5344CB8AC3E}">
        <p14:creationId xmlns:p14="http://schemas.microsoft.com/office/powerpoint/2010/main" val="1537621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512F9CB-A1A0-4043-A103-F6A4B94B69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DBE6588-EE16-4389-857C-86A156D49E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7FD48D2-B0A7-413D-B947-AA55AC1296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BE668D0-D906-4EEE-B32F-8C028624B8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D1DE67A3-B8F6-4CFD-A8E0-D15200F23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6DCB64DE-FB3A-4D83-9241-A0D26824B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E6A600-1D93-427B-96BB-2023CFC6D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640" y="4414687"/>
            <a:ext cx="10250013" cy="123325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>
                <a:solidFill>
                  <a:srgbClr val="FFFFFF"/>
                </a:solidFill>
              </a:rPr>
              <a:t>Work request tracking</a:t>
            </a:r>
          </a:p>
        </p:txBody>
      </p:sp>
      <p:sp useBgFill="1">
        <p:nvSpPr>
          <p:cNvPr id="36" name="Snip Diagonal Corner Rectangle 6">
            <a:extLst>
              <a:ext uri="{FF2B5EF4-FFF2-40B4-BE49-F238E27FC236}">
                <a16:creationId xmlns:a16="http://schemas.microsoft.com/office/drawing/2014/main" id="{5E94C64B-831C-45FA-B484-591F4D577C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5702" y="606367"/>
            <a:ext cx="10948124" cy="3546637"/>
          </a:xfrm>
          <a:prstGeom prst="snip2DiagRect">
            <a:avLst>
              <a:gd name="adj1" fmla="val 13628"/>
              <a:gd name="adj2" fmla="val 0"/>
            </a:avLst>
          </a:prstGeom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89A5BD1-F659-48AF-8C51-CFA7D0D4BE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26886" y="1676400"/>
            <a:ext cx="10775405" cy="1454680"/>
          </a:xfrm>
          <a:prstGeom prst="rect">
            <a:avLst/>
          </a:prstGeom>
        </p:spPr>
      </p:pic>
      <p:grpSp>
        <p:nvGrpSpPr>
          <p:cNvPr id="38" name="Group 37">
            <a:extLst>
              <a:ext uri="{FF2B5EF4-FFF2-40B4-BE49-F238E27FC236}">
                <a16:creationId xmlns:a16="http://schemas.microsoft.com/office/drawing/2014/main" id="{AC96E397-7705-43C9-AC81-FA8EF1951D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F3610BCA-0EBE-4357-AAC0-13841E7C54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B60E1E24-3D98-4A53-A3AD-CBD84D94F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367E51D9-454B-4095-9718-C6B1CDED97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4A8E8BDB-294C-4025-A6C1-2FFDDA36F8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A0D27BDE-F887-4341-B91A-3145A6142E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51597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144</Words>
  <Application>Microsoft Office PowerPoint</Application>
  <PresentationFormat>Widescreen</PresentationFormat>
  <Paragraphs>17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Century Gothic</vt:lpstr>
      <vt:lpstr>Wingdings 3</vt:lpstr>
      <vt:lpstr>Slice</vt:lpstr>
      <vt:lpstr>Pandemic Open Portal</vt:lpstr>
      <vt:lpstr>mission statement</vt:lpstr>
      <vt:lpstr>Frontline support submissions</vt:lpstr>
      <vt:lpstr>Volunteer signup</vt:lpstr>
      <vt:lpstr>Frontline support needs</vt:lpstr>
      <vt:lpstr>System notifications</vt:lpstr>
      <vt:lpstr>System notifications</vt:lpstr>
      <vt:lpstr>Work finalization</vt:lpstr>
      <vt:lpstr>Work request tracking</vt:lpstr>
      <vt:lpstr>Online prototype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Pandemic Open Portal</dc:title>
  <dc:creator>Oscar DeLeon</dc:creator>
  <cp:lastModifiedBy>Oscar DeLeon</cp:lastModifiedBy>
  <cp:revision>3</cp:revision>
  <dcterms:created xsi:type="dcterms:W3CDTF">2020-03-30T03:49:28Z</dcterms:created>
  <dcterms:modified xsi:type="dcterms:W3CDTF">2020-03-30T03:59:06Z</dcterms:modified>
</cp:coreProperties>
</file>